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ppt/notesSlides/notesSlide43.xml" ContentType="application/vnd.openxmlformats-officedocument.presentationml.notesSlide+xml"/>
  <Override PartName="/ppt/tags/tag43.xml" ContentType="application/vnd.openxmlformats-officedocument.presentationml.tags+xml"/>
  <Override PartName="/ppt/notesSlides/notesSlide44.xml" ContentType="application/vnd.openxmlformats-officedocument.presentationml.notesSlide+xml"/>
  <Override PartName="/ppt/tags/tag44.xml" ContentType="application/vnd.openxmlformats-officedocument.presentationml.tags+xml"/>
  <Override PartName="/ppt/notesSlides/notesSlide45.xml" ContentType="application/vnd.openxmlformats-officedocument.presentationml.notesSlide+xml"/>
  <Override PartName="/ppt/tags/tag45.xml" ContentType="application/vnd.openxmlformats-officedocument.presentationml.tags+xml"/>
  <Override PartName="/ppt/notesSlides/notesSlide46.xml" ContentType="application/vnd.openxmlformats-officedocument.presentationml.notesSlide+xml"/>
  <Override PartName="/ppt/tags/tag46.xml" ContentType="application/vnd.openxmlformats-officedocument.presentationml.tags+xml"/>
  <Override PartName="/ppt/notesSlides/notesSlide47.xml" ContentType="application/vnd.openxmlformats-officedocument.presentationml.notesSlide+xml"/>
  <Override PartName="/ppt/tags/tag47.xml" ContentType="application/vnd.openxmlformats-officedocument.presentationml.tags+xml"/>
  <Override PartName="/ppt/notesSlides/notesSlide48.xml" ContentType="application/vnd.openxmlformats-officedocument.presentationml.notesSlide+xml"/>
  <Override PartName="/ppt/tags/tag48.xml" ContentType="application/vnd.openxmlformats-officedocument.presentationml.tags+xml"/>
  <Override PartName="/ppt/notesSlides/notesSlide49.xml" ContentType="application/vnd.openxmlformats-officedocument.presentationml.notesSlide+xml"/>
  <Override PartName="/ppt/tags/tag49.xml" ContentType="application/vnd.openxmlformats-officedocument.presentationml.tags+xml"/>
  <Override PartName="/ppt/notesSlides/notesSlide50.xml" ContentType="application/vnd.openxmlformats-officedocument.presentationml.notesSlide+xml"/>
  <Override PartName="/ppt/tags/tag50.xml" ContentType="application/vnd.openxmlformats-officedocument.presentationml.tags+xml"/>
  <Override PartName="/ppt/notesSlides/notesSlide51.xml" ContentType="application/vnd.openxmlformats-officedocument.presentationml.notesSlide+xml"/>
  <Override PartName="/ppt/tags/tag51.xml" ContentType="application/vnd.openxmlformats-officedocument.presentationml.tags+xml"/>
  <Override PartName="/ppt/notesSlides/notesSlide52.xml" ContentType="application/vnd.openxmlformats-officedocument.presentationml.notesSlide+xml"/>
  <Override PartName="/ppt/tags/tag52.xml" ContentType="application/vnd.openxmlformats-officedocument.presentationml.tags+xml"/>
  <Override PartName="/ppt/notesSlides/notesSlide53.xml" ContentType="application/vnd.openxmlformats-officedocument.presentationml.notesSlide+xml"/>
  <Override PartName="/ppt/tags/tag53.xml" ContentType="application/vnd.openxmlformats-officedocument.presentationml.tags+xml"/>
  <Override PartName="/ppt/notesSlides/notesSlide54.xml" ContentType="application/vnd.openxmlformats-officedocument.presentationml.notesSlide+xml"/>
  <Override PartName="/ppt/tags/tag54.xml" ContentType="application/vnd.openxmlformats-officedocument.presentationml.tags+xml"/>
  <Override PartName="/ppt/notesSlides/notesSlide55.xml" ContentType="application/vnd.openxmlformats-officedocument.presentationml.notesSlide+xml"/>
  <Override PartName="/ppt/tags/tag55.xml" ContentType="application/vnd.openxmlformats-officedocument.presentationml.tags+xml"/>
  <Override PartName="/ppt/notesSlides/notesSlide56.xml" ContentType="application/vnd.openxmlformats-officedocument.presentationml.notesSlide+xml"/>
  <Override PartName="/ppt/tags/tag56.xml" ContentType="application/vnd.openxmlformats-officedocument.presentationml.tags+xml"/>
  <Override PartName="/ppt/notesSlides/notesSlide57.xml" ContentType="application/vnd.openxmlformats-officedocument.presentationml.notesSlide+xml"/>
  <Override PartName="/ppt/tags/tag57.xml" ContentType="application/vnd.openxmlformats-officedocument.presentationml.tags+xml"/>
  <Override PartName="/ppt/notesSlides/notesSlide58.xml" ContentType="application/vnd.openxmlformats-officedocument.presentationml.notesSlide+xml"/>
  <Override PartName="/ppt/tags/tag58.xml" ContentType="application/vnd.openxmlformats-officedocument.presentationml.tags+xml"/>
  <Override PartName="/ppt/notesSlides/notesSlide59.xml" ContentType="application/vnd.openxmlformats-officedocument.presentationml.notesSlide+xml"/>
  <Override PartName="/ppt/tags/tag59.xml" ContentType="application/vnd.openxmlformats-officedocument.presentationml.tags+xml"/>
  <Override PartName="/ppt/notesSlides/notesSlide60.xml" ContentType="application/vnd.openxmlformats-officedocument.presentationml.notesSlide+xml"/>
  <Override PartName="/ppt/tags/tag6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5"/>
  </p:notesMasterIdLst>
  <p:handoutMasterIdLst>
    <p:handoutMasterId r:id="rId66"/>
  </p:handoutMasterIdLst>
  <p:sldIdLst>
    <p:sldId id="265" r:id="rId5"/>
    <p:sldId id="558" r:id="rId6"/>
    <p:sldId id="559" r:id="rId7"/>
    <p:sldId id="560" r:id="rId8"/>
    <p:sldId id="561" r:id="rId9"/>
    <p:sldId id="562" r:id="rId10"/>
    <p:sldId id="563" r:id="rId11"/>
    <p:sldId id="564" r:id="rId12"/>
    <p:sldId id="570" r:id="rId13"/>
    <p:sldId id="566" r:id="rId14"/>
    <p:sldId id="567" r:id="rId15"/>
    <p:sldId id="565" r:id="rId16"/>
    <p:sldId id="568" r:id="rId17"/>
    <p:sldId id="569" r:id="rId18"/>
    <p:sldId id="571" r:id="rId19"/>
    <p:sldId id="572" r:id="rId20"/>
    <p:sldId id="573" r:id="rId21"/>
    <p:sldId id="574" r:id="rId22"/>
    <p:sldId id="575" r:id="rId23"/>
    <p:sldId id="576" r:id="rId24"/>
    <p:sldId id="577" r:id="rId25"/>
    <p:sldId id="580" r:id="rId26"/>
    <p:sldId id="578" r:id="rId27"/>
    <p:sldId id="581" r:id="rId28"/>
    <p:sldId id="579" r:id="rId29"/>
    <p:sldId id="582" r:id="rId30"/>
    <p:sldId id="583" r:id="rId31"/>
    <p:sldId id="584" r:id="rId32"/>
    <p:sldId id="586" r:id="rId33"/>
    <p:sldId id="585" r:id="rId34"/>
    <p:sldId id="587" r:id="rId35"/>
    <p:sldId id="589" r:id="rId36"/>
    <p:sldId id="590" r:id="rId37"/>
    <p:sldId id="591" r:id="rId38"/>
    <p:sldId id="592" r:id="rId39"/>
    <p:sldId id="593" r:id="rId40"/>
    <p:sldId id="588" r:id="rId41"/>
    <p:sldId id="594" r:id="rId42"/>
    <p:sldId id="595" r:id="rId43"/>
    <p:sldId id="612" r:id="rId44"/>
    <p:sldId id="613" r:id="rId45"/>
    <p:sldId id="596" r:id="rId46"/>
    <p:sldId id="597" r:id="rId47"/>
    <p:sldId id="598" r:id="rId48"/>
    <p:sldId id="599" r:id="rId49"/>
    <p:sldId id="600" r:id="rId50"/>
    <p:sldId id="601" r:id="rId51"/>
    <p:sldId id="602" r:id="rId52"/>
    <p:sldId id="603" r:id="rId53"/>
    <p:sldId id="604" r:id="rId54"/>
    <p:sldId id="605" r:id="rId55"/>
    <p:sldId id="606" r:id="rId56"/>
    <p:sldId id="607" r:id="rId57"/>
    <p:sldId id="609" r:id="rId58"/>
    <p:sldId id="608" r:id="rId59"/>
    <p:sldId id="614" r:id="rId60"/>
    <p:sldId id="615" r:id="rId61"/>
    <p:sldId id="611" r:id="rId62"/>
    <p:sldId id="610" r:id="rId63"/>
    <p:sldId id="616" r:id="rId6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84265" autoAdjust="0"/>
  </p:normalViewPr>
  <p:slideViewPr>
    <p:cSldViewPr>
      <p:cViewPr varScale="1">
        <p:scale>
          <a:sx n="94" d="100"/>
          <a:sy n="94" d="100"/>
        </p:scale>
        <p:origin x="262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notesMaster" Target="notesMasters/notesMaster1.xml"/><Relationship Id="rId66" Type="http://schemas.openxmlformats.org/officeDocument/2006/relationships/handoutMaster" Target="handoutMasters/handoutMaster1.xml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70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2/2/17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2/2/17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tags" Target="../tags/tag4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tags" Target="../tags/tag4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tags" Target="../tags/tag4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tags" Target="../tags/tag4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tags" Target="../tags/tag4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tags" Target="../tags/tag4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tags" Target="../tags/tag4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tags" Target="../tags/tag4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tags" Target="../tags/tag4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tags" Target="../tags/tag5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tags" Target="../tags/tag5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tags" Target="../tags/tag5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tags" Target="../tags/tag5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tags" Target="../tags/tag5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tags" Target="../tags/tag5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tags" Target="../tags/tag5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tags" Target="../tags/tag5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tags" Target="../tags/tag5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tags" Target="../tags/tag5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tags" Target="../tags/tag6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73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20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254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212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682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8895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468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44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881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6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829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993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062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52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549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78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4854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690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51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7303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270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799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084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196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2628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223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174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141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842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5341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611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17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133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2037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71425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5955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228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297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34144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20541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1519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6336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713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9892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5315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67085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41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997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61773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9801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736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2957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149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932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0316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46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52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86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80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20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3594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93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370402" y="4034789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4241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89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37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2/2/17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theme" Target="../theme/theme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12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01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eloquentjavascript.net/" TargetMode="Externa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mashingmagazine.com/2011/10/16-pixels-body-copy-anything-less-costly-mistake" TargetMode="External"/><Relationship Id="rId4" Type="http://schemas.openxmlformats.org/officeDocument/2006/relationships/hyperlink" Target="http://baymard.com/blog/line-length-readability" TargetMode="External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typeplate.com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hyperlink" Target="https://developer.mozilla.org/en-US/docs/Web/CSS/Pseudo-classes" TargetMode="External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gi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8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getbootstrap.com/" TargetMode="External"/><Relationship Id="rId4" Type="http://schemas.openxmlformats.org/officeDocument/2006/relationships/image" Target="../media/image29.jpe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2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33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5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Down and Dirty CSS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February 2, 2017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Day 5	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7" name="Shape 70"/>
          <p:cNvSpPr txBox="1">
            <a:spLocks/>
          </p:cNvSpPr>
          <p:nvPr/>
        </p:nvSpPr>
        <p:spPr>
          <a:xfrm>
            <a:off x="304800" y="4258792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Code School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offers some of the best online courses for HTML, CSS, JavaScript, Node, Express and Angular.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860746"/>
            <a:ext cx="8610599" cy="316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5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800" y="4724400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Jon </a:t>
            </a:r>
            <a:r>
              <a:rPr lang="en-US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Duckett’s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books 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HTML &amp; CSS 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 JavaScript &amp; jQuery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These are two of the clearest primers on their respective subjects. If you’re a “book-person,” these may be helpful texts.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http://ecx.images-amazon.com/images/I/41Z2swEmwaL._SX258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990600"/>
            <a:ext cx="2705100" cy="339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ecx.images-amazon.com/images/I/41oa41LdNdL._SX400_BO1,204,203,200_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978855"/>
            <a:ext cx="2736433" cy="340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67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8" name="Shape 70"/>
          <p:cNvSpPr txBox="1">
            <a:spLocks/>
          </p:cNvSpPr>
          <p:nvPr/>
        </p:nvSpPr>
        <p:spPr>
          <a:xfrm>
            <a:off x="4495800" y="990600"/>
            <a:ext cx="4571999" cy="51054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Eloquent JavaScript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a terrific, free book that goes through the fundamentals of JavaScript.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You can find it here: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http://eloquentjavascript.net/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Cover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914399"/>
            <a:ext cx="4057650" cy="525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1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#3 – Homework is Hard</a:t>
            </a:r>
          </a:p>
        </p:txBody>
      </p:sp>
      <p:pic>
        <p:nvPicPr>
          <p:cNvPr id="4" name="Picture 2" descr="https://s-media-cache-ak0.pinimg.com/564x/dd/83/7a/dd837ab66b4ff40fb4eca62be5776ef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789548"/>
            <a:ext cx="7239000" cy="542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23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#3 – Homework is Hard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Going forward, Homework will always be due on 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Wednesday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Generally speaking, expect homework to be semi-challenging.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Make sure you’re leaving a solid block of time to put in.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If you find yourself working on assignment for over 2 hours without even a small amount of progress, 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let us know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! </a:t>
            </a:r>
          </a:p>
          <a:p>
            <a:endParaRPr lang="en-US" sz="22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You don’t win points in life staring at a blank screen.</a:t>
            </a:r>
          </a:p>
        </p:txBody>
      </p:sp>
    </p:spTree>
    <p:extLst>
      <p:ext uri="{BB962C8B-B14F-4D97-AF65-F5344CB8AC3E}">
        <p14:creationId xmlns:p14="http://schemas.microsoft.com/office/powerpoint/2010/main" val="324666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</p:txBody>
      </p:sp>
    </p:spTree>
    <p:extLst>
      <p:ext uri="{BB962C8B-B14F-4D97-AF65-F5344CB8AC3E}">
        <p14:creationId xmlns:p14="http://schemas.microsoft.com/office/powerpoint/2010/main" val="27839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class,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CSS Typography and Google Fonts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Pseudo-Classes 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Basics of Twitter Bootstrap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70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Typography</a:t>
            </a:r>
          </a:p>
        </p:txBody>
      </p:sp>
    </p:spTree>
    <p:extLst>
      <p:ext uri="{BB962C8B-B14F-4D97-AF65-F5344CB8AC3E}">
        <p14:creationId xmlns:p14="http://schemas.microsoft.com/office/powerpoint/2010/main" val="101376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Typography is Huge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87" y="946058"/>
            <a:ext cx="8405813" cy="4238028"/>
          </a:xfrm>
          <a:prstGeom prst="rect">
            <a:avLst/>
          </a:prstGeom>
        </p:spPr>
      </p:pic>
      <p:sp>
        <p:nvSpPr>
          <p:cNvPr id="7" name="Shape 70"/>
          <p:cNvSpPr txBox="1">
            <a:spLocks/>
          </p:cNvSpPr>
          <p:nvPr/>
        </p:nvSpPr>
        <p:spPr>
          <a:xfrm>
            <a:off x="304800" y="5226499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Typography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can play a huge role in the visual aesthetic and emotional identity of a webpage. </a:t>
            </a:r>
          </a:p>
        </p:txBody>
      </p:sp>
    </p:spTree>
    <p:extLst>
      <p:ext uri="{BB962C8B-B14F-4D97-AF65-F5344CB8AC3E}">
        <p14:creationId xmlns:p14="http://schemas.microsoft.com/office/powerpoint/2010/main" val="55325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Typographic Properties</a:t>
            </a:r>
          </a:p>
        </p:txBody>
      </p:sp>
      <p:sp>
        <p:nvSpPr>
          <p:cNvPr id="8" name="Shape 70"/>
          <p:cNvSpPr txBox="1">
            <a:spLocks/>
          </p:cNvSpPr>
          <p:nvPr/>
        </p:nvSpPr>
        <p:spPr>
          <a:xfrm>
            <a:off x="409304" y="783753"/>
            <a:ext cx="8610599" cy="562658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Line Height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Distance between lines of text on a page (Golden Ratio of 1.5x font).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Font-Size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Actual size of lettering. Should be at least 16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px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on modern pages.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https://www.smashingmagazine.com/2011/10/16-pixels-body-copy-anything-less-costly-mistake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Line Length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Not a CSS property but rather a standard. Should be about 50-75 characters per line on a desktop 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http://baymard.com/blog/line-length-readability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Letter Spacing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Spacing between individual letters—try to avoid cramping.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Sans-Serif vs Serif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Sans-serif are fonts sans their serifs—no tails. They’re easier to read online.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03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Admin Items…</a:t>
            </a:r>
          </a:p>
        </p:txBody>
      </p:sp>
    </p:spTree>
    <p:extLst>
      <p:ext uri="{BB962C8B-B14F-4D97-AF65-F5344CB8AC3E}">
        <p14:creationId xmlns:p14="http://schemas.microsoft.com/office/powerpoint/2010/main" val="243959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Line Height vs Fonts</a:t>
            </a:r>
          </a:p>
        </p:txBody>
      </p:sp>
      <p:pic>
        <p:nvPicPr>
          <p:cNvPr id="6" name="Picture 4" descr="http://i.stack.imgur.com/wZta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914400"/>
            <a:ext cx="8526007" cy="440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81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Serif vs Sans Serif</a:t>
            </a:r>
          </a:p>
        </p:txBody>
      </p:sp>
      <p:pic>
        <p:nvPicPr>
          <p:cNvPr id="9" name="Picture 2" descr="http://cdncms.fonts.net/images/6bff0c2cdbbcca14/A.SerifSansPri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703949"/>
            <a:ext cx="8701095" cy="4814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hape 70"/>
          <p:cNvSpPr txBox="1">
            <a:spLocks/>
          </p:cNvSpPr>
          <p:nvPr/>
        </p:nvSpPr>
        <p:spPr>
          <a:xfrm>
            <a:off x="304800" y="5518557"/>
            <a:ext cx="8610599" cy="95844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Serif fonts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include small lines attached to the end strokes of letters.</a:t>
            </a:r>
          </a:p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Sans-Serif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(without serif) do not include such strokes. </a:t>
            </a:r>
          </a:p>
        </p:txBody>
      </p:sp>
    </p:spTree>
    <p:extLst>
      <p:ext uri="{BB962C8B-B14F-4D97-AF65-F5344CB8AC3E}">
        <p14:creationId xmlns:p14="http://schemas.microsoft.com/office/powerpoint/2010/main" val="401762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block of text using a Lorem Ipsum Generator. Incorporate it into an HTML Document. 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use CSS styling to modify the: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Font-weight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Line-height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Letter-spacing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Bonus: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read about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TypePlate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and see if you can figure out how to incorporate it into your site (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  <a:hlinkClick r:id="rId3"/>
              </a:rPr>
              <a:t>http://typeplate.com/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).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</p:spTree>
    <p:extLst>
      <p:ext uri="{BB962C8B-B14F-4D97-AF65-F5344CB8AC3E}">
        <p14:creationId xmlns:p14="http://schemas.microsoft.com/office/powerpoint/2010/main" val="286304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Google Fonts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" y="995747"/>
            <a:ext cx="8401050" cy="4692408"/>
          </a:xfrm>
          <a:prstGeom prst="rect">
            <a:avLst/>
          </a:prstGeom>
        </p:spPr>
      </p:pic>
      <p:sp>
        <p:nvSpPr>
          <p:cNvPr id="10" name="Shape 70"/>
          <p:cNvSpPr txBox="1">
            <a:spLocks/>
          </p:cNvSpPr>
          <p:nvPr/>
        </p:nvSpPr>
        <p:spPr>
          <a:xfrm>
            <a:off x="304800" y="5818053"/>
            <a:ext cx="8610599" cy="77918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You can easily incorporate Google’s custom fonts.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30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Google Fonts</a:t>
            </a:r>
          </a:p>
        </p:txBody>
      </p:sp>
    </p:spTree>
    <p:extLst>
      <p:ext uri="{BB962C8B-B14F-4D97-AF65-F5344CB8AC3E}">
        <p14:creationId xmlns:p14="http://schemas.microsoft.com/office/powerpoint/2010/main" val="101116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(or re-use) an HTML Document of your choosing and then incorporate 2-3 custom Google fonts into the page.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read about Font Awesome icons and see if you can figure out how to incorporate one onto your page. </a:t>
            </a: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</p:spTree>
    <p:extLst>
      <p:ext uri="{BB962C8B-B14F-4D97-AF65-F5344CB8AC3E}">
        <p14:creationId xmlns:p14="http://schemas.microsoft.com/office/powerpoint/2010/main" val="180973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Styles</a:t>
            </a:r>
          </a:p>
        </p:txBody>
      </p:sp>
    </p:spTree>
    <p:extLst>
      <p:ext uri="{BB962C8B-B14F-4D97-AF65-F5344CB8AC3E}">
        <p14:creationId xmlns:p14="http://schemas.microsoft.com/office/powerpoint/2010/main" val="182819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Classes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399" y="990600"/>
            <a:ext cx="4310743" cy="51149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Shape 70"/>
          <p:cNvSpPr txBox="1">
            <a:spLocks/>
          </p:cNvSpPr>
          <p:nvPr/>
        </p:nvSpPr>
        <p:spPr>
          <a:xfrm>
            <a:off x="409305" y="783753"/>
            <a:ext cx="3857896" cy="562658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CSS has keywords that can be added to selectors. These highlight the </a:t>
            </a:r>
            <a:r>
              <a:rPr lang="en-US" sz="1800" b="1" u="sng" dirty="0">
                <a:latin typeface="Arial" panose="020B0604020202020204" pitchFamily="34" charset="0"/>
                <a:cs typeface="Arial" panose="020B0604020202020204" pitchFamily="34" charset="0"/>
              </a:rPr>
              <a:t>special states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of the selected element.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Great example: CSS can hook onto the specific moment when a link is </a:t>
            </a:r>
            <a:r>
              <a:rPr lang="en-US" sz="1800" b="1" u="sng" dirty="0">
                <a:latin typeface="Arial" panose="020B0604020202020204" pitchFamily="34" charset="0"/>
                <a:cs typeface="Arial" panose="020B0604020202020204" pitchFamily="34" charset="0"/>
              </a:rPr>
              <a:t>hovered over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using the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:hover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pseudo-class. 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Complete list of pseudo-classes found here: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https://developer.mozilla.org/en-US/docs/Web/CSS/Pseudo-classes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1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Button with Various States</a:t>
            </a:r>
          </a:p>
        </p:txBody>
      </p:sp>
      <p:pic>
        <p:nvPicPr>
          <p:cNvPr id="7" name="Picture 2" descr="https://developers.google.com/web/fundamentals/design-and-ui/input/touch/images/button-stat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914400"/>
            <a:ext cx="8636000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96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(Button.html | 3-Pseudoclass) </a:t>
            </a:r>
          </a:p>
        </p:txBody>
      </p:sp>
    </p:spTree>
    <p:extLst>
      <p:ext uri="{BB962C8B-B14F-4D97-AF65-F5344CB8AC3E}">
        <p14:creationId xmlns:p14="http://schemas.microsoft.com/office/powerpoint/2010/main" val="315802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is Due!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5181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forget to submit both the GitHub and Heroku links!</a:t>
            </a:r>
          </a:p>
        </p:txBody>
      </p:sp>
      <p:pic>
        <p:nvPicPr>
          <p:cNvPr id="1026" name="Picture 2" descr="http://m.memegen.com/bb6ibz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143000"/>
            <a:ext cx="4876800" cy="4276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20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series of links and modify the pseudo-classes associated with their Default, Active, Hover and Focus States.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incorporate a pseudo-class we haven’t covered in your page. Then read about “pseudo-elements” and try to incorporate one as well.</a:t>
            </a: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</p:spTree>
    <p:extLst>
      <p:ext uri="{BB962C8B-B14F-4D97-AF65-F5344CB8AC3E}">
        <p14:creationId xmlns:p14="http://schemas.microsoft.com/office/powerpoint/2010/main" val="170776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CSS Hacking</a:t>
            </a:r>
          </a:p>
        </p:txBody>
      </p:sp>
    </p:spTree>
    <p:extLst>
      <p:ext uri="{BB962C8B-B14F-4D97-AF65-F5344CB8AC3E}">
        <p14:creationId xmlns:p14="http://schemas.microsoft.com/office/powerpoint/2010/main" val="126177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 on HTML/CSS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143000"/>
            <a:ext cx="8153400" cy="465963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>
                <a:latin typeface="Arial" panose="020B0604020202020204" pitchFamily="34" charset="0"/>
                <a:cs typeface="Arial" panose="020B0604020202020204" pitchFamily="34" charset="0"/>
              </a:rPr>
              <a:t>HTML: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 Hypertext Markup Language – (Content)</a:t>
            </a:r>
          </a:p>
          <a:p>
            <a:endParaRPr lang="en-US" sz="2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>
                <a:latin typeface="Arial" panose="020B0604020202020204" pitchFamily="34" charset="0"/>
                <a:cs typeface="Arial" panose="020B0604020202020204" pitchFamily="34" charset="0"/>
              </a:rPr>
              <a:t>CSS: 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Cascading Style Sheets – (Appearance)</a:t>
            </a:r>
          </a:p>
          <a:p>
            <a:endParaRPr lang="en-US" sz="2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>
                <a:latin typeface="Arial" panose="020B0604020202020204" pitchFamily="34" charset="0"/>
                <a:cs typeface="Arial" panose="020B0604020202020204" pitchFamily="34" charset="0"/>
              </a:rPr>
              <a:t>HTML/CSS are the “languages of the web”. 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Together they define both the content and the aesthetics of a webpage – handling everything from the layouts, colors, fonts, and content placement.  </a:t>
            </a: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(Javascript is the third – handling logic, animation, etc.)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86" y="4631588"/>
            <a:ext cx="1873914" cy="1494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4648200"/>
            <a:ext cx="2971799" cy="1492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8945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HTML vs HTML/CSS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1" y="990600"/>
            <a:ext cx="4038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HTML Alone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“Notepad.” 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only write unformatted text.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743202" y="990600"/>
            <a:ext cx="410094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HTML / CSS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Word.</a:t>
            </a:r>
          </a:p>
          <a:p>
            <a:pPr algn="ctr"/>
            <a:endParaRPr lang="en-US" sz="2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format text, page settings, alignment, etc. based on “highlighting” and menu options.   </a:t>
            </a: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1" name="Picture 2" descr="File:Notep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828" y="4449763"/>
            <a:ext cx="16764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877" y="4602163"/>
            <a:ext cx="1475765" cy="144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5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6248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How You (Probably) Feel About CSS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814233"/>
            <a:ext cx="7086600" cy="531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Revelation…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better way!</a:t>
            </a:r>
          </a:p>
        </p:txBody>
      </p:sp>
    </p:spTree>
    <p:extLst>
      <p:ext uri="{BB962C8B-B14F-4D97-AF65-F5344CB8AC3E}">
        <p14:creationId xmlns:p14="http://schemas.microsoft.com/office/powerpoint/2010/main" val="183807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Where’s the CSS? (Instructor Demo)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3854"/>
            <a:ext cx="9144000" cy="561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25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" y="914400"/>
            <a:ext cx="86868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Quick Activity: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those closest to you, take a close look at the Bootstrap-powered HTML document I just sent you.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 prepared to answer the following two questions: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Where does this HTML document draw its styles from?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How does our browser know which HTML element to style, and in which way? (ex: button face or background banner)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Think about how Google Fonts work.</a:t>
            </a:r>
          </a:p>
        </p:txBody>
      </p:sp>
    </p:spTree>
    <p:extLst>
      <p:ext uri="{BB962C8B-B14F-4D97-AF65-F5344CB8AC3E}">
        <p14:creationId xmlns:p14="http://schemas.microsoft.com/office/powerpoint/2010/main" val="196223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Powered by Bootstrap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871" y="1287122"/>
            <a:ext cx="9144000" cy="2269588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-152400" y="794903"/>
            <a:ext cx="3627120" cy="60758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External CSS Link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97104"/>
            <a:ext cx="9155741" cy="1876581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-609600" y="3868596"/>
            <a:ext cx="7467600" cy="493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Pre-Defined CSS Class (ex: “</a:t>
            </a:r>
            <a:r>
              <a:rPr lang="en-US" sz="2300" b="1" dirty="0" err="1"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239135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4" y="661111"/>
            <a:ext cx="9129486" cy="5602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Powered by Bootstrap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0" y="3364468"/>
            <a:ext cx="2268570" cy="369332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class=“</a:t>
            </a:r>
            <a:r>
              <a:rPr lang="en-US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" y="1077772"/>
            <a:ext cx="8382001" cy="2667000"/>
          </a:xfrm>
          <a:prstGeom prst="rect">
            <a:avLst/>
          </a:prstGeom>
          <a:noFill/>
          <a:ln w="1016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9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#1 – Pace is Fast!!!</a:t>
            </a:r>
          </a:p>
        </p:txBody>
      </p:sp>
      <p:pic>
        <p:nvPicPr>
          <p:cNvPr id="5" name="Picture 6" descr="http://www.lolroflmao.com/wp-content/uploads/2011/11/Has-been-studying-his-subject-for-30-years-Assumes-you-will-understand-it-after-3-class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793564"/>
            <a:ext cx="7822383" cy="522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96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Deal!!!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5029200"/>
            <a:ext cx="85217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Using Bootstrap, </a:t>
            </a:r>
          </a:p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have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PRE-DEFINED</a:t>
            </a:r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CSS Styles.</a:t>
            </a:r>
          </a:p>
        </p:txBody>
      </p:sp>
      <p:pic>
        <p:nvPicPr>
          <p:cNvPr id="7170" name="Picture 2" descr="http://cdn.meme.am/instances/400x/5760505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0650" y="106680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03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Quick Activity: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Turn to the person next to you and celebrate this together.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discuss the concept of Bootstrap to confirm that you both understand why you are celebrating. 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You should be explaining why is Bootstrap’s “pre-defined” CSS a big deal.</a:t>
            </a:r>
          </a:p>
        </p:txBody>
      </p:sp>
    </p:spTree>
    <p:extLst>
      <p:ext uri="{BB962C8B-B14F-4D97-AF65-F5344CB8AC3E}">
        <p14:creationId xmlns:p14="http://schemas.microsoft.com/office/powerpoint/2010/main" val="286228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Bootstrap?</a:t>
            </a:r>
          </a:p>
        </p:txBody>
      </p:sp>
    </p:spTree>
    <p:extLst>
      <p:ext uri="{BB962C8B-B14F-4D97-AF65-F5344CB8AC3E}">
        <p14:creationId xmlns:p14="http://schemas.microsoft.com/office/powerpoint/2010/main" val="249851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Definition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1143000"/>
            <a:ext cx="8153400" cy="465963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Twitter Bootstrap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a free collection of tools for creating websites and web applications.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comes with a pre-built design template for typography, forms, buttons, navigation, UI elements and JavaScript.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Documentation here: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http://getbootstrap.com/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2" descr="http://media02.hongkiat.com/twitter-bootstrap/twitter-bootstrap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495800"/>
            <a:ext cx="2833255" cy="158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Example of a webpage using Bootstrap framework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501051"/>
            <a:ext cx="3069589" cy="158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252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Why Use Bootstrap?</a:t>
            </a:r>
          </a:p>
        </p:txBody>
      </p:sp>
      <p:pic>
        <p:nvPicPr>
          <p:cNvPr id="7" name="Picture 2" descr="http://i0.wp.com/fribly.com/wp-content/uploads/2014/01/Bootstrap-3-Vector-UI-Kit.png?resize=1054%2C105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44473"/>
            <a:ext cx="5467057" cy="545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5695656" y="1143000"/>
            <a:ext cx="3295944" cy="465963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Reason #1: UI Kit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Familiarize yourself with the UI features it offers via the documentation.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Once Bootstrap is active, you can simply copy snippets from the documentation to save yourself major time of creating elements yourself.</a:t>
            </a:r>
          </a:p>
        </p:txBody>
      </p:sp>
    </p:spTree>
    <p:extLst>
      <p:ext uri="{BB962C8B-B14F-4D97-AF65-F5344CB8AC3E}">
        <p14:creationId xmlns:p14="http://schemas.microsoft.com/office/powerpoint/2010/main" val="31748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Why Use Bootstrap?</a:t>
            </a:r>
          </a:p>
        </p:txBody>
      </p:sp>
      <p:pic>
        <p:nvPicPr>
          <p:cNvPr id="8" name="Picture 4" descr="http://julienrenaux.fr/wp-content/uploads/2013/03/responsive-templates-860x2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114799"/>
            <a:ext cx="8191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990600"/>
            <a:ext cx="8077200" cy="3047999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Reason #2: Mobile Responsiveness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One of the most compelling reasons to use Bootstrap is the default </a:t>
            </a: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mobile-responsive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quality it provides.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This means that your website will look “good” automatically when viewed on screens ranging from monitors to tablets to phones. </a:t>
            </a:r>
          </a:p>
        </p:txBody>
      </p:sp>
    </p:spTree>
    <p:extLst>
      <p:ext uri="{BB962C8B-B14F-4D97-AF65-F5344CB8AC3E}">
        <p14:creationId xmlns:p14="http://schemas.microsoft.com/office/powerpoint/2010/main" val="283910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52400" y="1093560"/>
            <a:ext cx="2968070" cy="345916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b="1" u="sng" dirty="0">
                <a:latin typeface="Arial" panose="020B0604020202020204" pitchFamily="34" charset="0"/>
                <a:cs typeface="Arial" panose="020B0604020202020204" pitchFamily="34" charset="0"/>
              </a:rPr>
              <a:t>HTML Alone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“Notepad.” 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Can only write unformatted text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833255" y="1093560"/>
            <a:ext cx="326274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HTML / CSS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Word.</a:t>
            </a:r>
          </a:p>
          <a:p>
            <a:endParaRPr lang="en-US" sz="18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Can format text, page settings, alignment, etc. based on “highlighting” and menu options.   </a:t>
            </a:r>
            <a:r>
              <a:rPr lang="en-US" sz="1800" b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1" name="Picture 2" descr="File:Notep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4572000"/>
            <a:ext cx="1281261" cy="128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745" y="4738380"/>
            <a:ext cx="1135526" cy="1114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5954485" y="1096279"/>
            <a:ext cx="3200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lvl="1" indent="0">
              <a:buFont typeface="Arial" panose="020B0604020202020204" pitchFamily="34" charset="0"/>
              <a:buNone/>
            </a:pP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HTML / CSS &amp; Bootstrap </a:t>
            </a: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 with a </a:t>
            </a:r>
            <a:r>
              <a:rPr lang="en-US" sz="1900" b="1" u="sng" dirty="0">
                <a:latin typeface="Arial" panose="020B0604020202020204" pitchFamily="34" charset="0"/>
                <a:cs typeface="Arial" panose="020B0604020202020204" pitchFamily="34" charset="0"/>
              </a:rPr>
              <a:t>prebuilt template.</a:t>
            </a:r>
          </a:p>
          <a:p>
            <a:endParaRPr lang="en-US" sz="19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You can still customize, but now have a pre-built style and aesthetic look.</a:t>
            </a:r>
            <a:endParaRPr lang="en-US" sz="19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793" y="4703608"/>
            <a:ext cx="1145572" cy="112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://thr7.com/wp-content/uploads/2014/11/free-report-cover-page-template-download-hrkr8daj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4784192"/>
            <a:ext cx="685800" cy="887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HTML / CSS / Bootstrap Analogy</a:t>
            </a:r>
          </a:p>
        </p:txBody>
      </p:sp>
    </p:spTree>
    <p:extLst>
      <p:ext uri="{BB962C8B-B14F-4D97-AF65-F5344CB8AC3E}">
        <p14:creationId xmlns:p14="http://schemas.microsoft.com/office/powerpoint/2010/main" val="72820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Bootstrap Features</a:t>
            </a:r>
          </a:p>
        </p:txBody>
      </p:sp>
    </p:spTree>
    <p:extLst>
      <p:ext uri="{BB962C8B-B14F-4D97-AF65-F5344CB8AC3E}">
        <p14:creationId xmlns:p14="http://schemas.microsoft.com/office/powerpoint/2010/main" val="33665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Components</a:t>
            </a: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523" y="872994"/>
            <a:ext cx="6501244" cy="4156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367145" y="5334000"/>
            <a:ext cx="8382000" cy="2087563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Bootstrap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offers a wide range of components that you should consider including in your next web projects. Flip through the documentation and incorporate elements you see fit. </a:t>
            </a:r>
          </a:p>
        </p:txBody>
      </p:sp>
    </p:spTree>
    <p:extLst>
      <p:ext uri="{BB962C8B-B14F-4D97-AF65-F5344CB8AC3E}">
        <p14:creationId xmlns:p14="http://schemas.microsoft.com/office/powerpoint/2010/main" val="275589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Bars</a:t>
            </a:r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178" y="1905000"/>
            <a:ext cx="8205788" cy="4343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24"/>
          <a:stretch/>
        </p:blipFill>
        <p:spPr bwMode="auto">
          <a:xfrm>
            <a:off x="0" y="914400"/>
            <a:ext cx="9130144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304800" y="147605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390842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#1 – Pace is Fast!!!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Here’s the reality, the pace of this program </a:t>
            </a:r>
            <a:r>
              <a:rPr lang="en-US" sz="2200" b="1" i="1" u="sng" dirty="0">
                <a:latin typeface="Arial" panose="020B0604020202020204" pitchFamily="34" charset="0"/>
                <a:cs typeface="Arial" panose="020B0604020202020204" pitchFamily="34" charset="0"/>
              </a:rPr>
              <a:t>is FAST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We could slow down and make it easier – but that wouldn’t prepare you to be developers right out of the program.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Take up the challenge. Try to retain as much as you can.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Then on your own time (after the program), go back and review the concepts you felt you needed a refresher on. </a:t>
            </a:r>
          </a:p>
          <a:p>
            <a:pPr marL="0" indent="0">
              <a:buNone/>
            </a:pPr>
            <a:endParaRPr lang="en-US" sz="22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Don’t try to master 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every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little detail.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Focus on the big picture and how to find what you need, when you need it.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700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0"/>
          <a:stretch/>
        </p:blipFill>
        <p:spPr bwMode="auto">
          <a:xfrm>
            <a:off x="57150" y="1066800"/>
            <a:ext cx="9029700" cy="3652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800600"/>
            <a:ext cx="7681763" cy="126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-25924" y="476302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115402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Glyphs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226" y="885825"/>
            <a:ext cx="6465806" cy="42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304800" y="551103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1479" y="5499367"/>
            <a:ext cx="58293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83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Table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9600" y="2667000"/>
            <a:ext cx="7010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990600"/>
            <a:ext cx="798195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3110329"/>
            <a:ext cx="4572000" cy="316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56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Form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26" y="3118870"/>
            <a:ext cx="5826772" cy="304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198" y="747991"/>
            <a:ext cx="6034087" cy="2283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1241198" y="3129297"/>
            <a:ext cx="7010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263696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8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(BootstrapButtons.html | 5-BootstrapDemo) </a:t>
            </a:r>
          </a:p>
        </p:txBody>
      </p:sp>
    </p:spTree>
    <p:extLst>
      <p:ext uri="{BB962C8B-B14F-4D97-AF65-F5344CB8AC3E}">
        <p14:creationId xmlns:p14="http://schemas.microsoft.com/office/powerpoint/2010/main" val="72463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" y="847665"/>
            <a:ext cx="86868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Activity: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Working with someone closest to you: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Navigate to the Twitter Bootstrap website.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copy the link to the Bootstrap CSS file into one of your old HTML files.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Look through the Bootstrap CSS or Components list and incorporate at least three Bootstrap elements onto your page.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Slack a screenshot of your page to your section’s channel when you finish.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0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First include a link to Bootstrap’s CSS. Then visit the Bootstrap page on CSS or Components. </a:t>
            </a:r>
          </a:p>
        </p:txBody>
      </p:sp>
    </p:spTree>
    <p:extLst>
      <p:ext uri="{BB962C8B-B14F-4D97-AF65-F5344CB8AC3E}">
        <p14:creationId xmlns:p14="http://schemas.microsoft.com/office/powerpoint/2010/main" val="392216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</p:spTree>
    <p:extLst>
      <p:ext uri="{BB962C8B-B14F-4D97-AF65-F5344CB8AC3E}">
        <p14:creationId xmlns:p14="http://schemas.microsoft.com/office/powerpoint/2010/main" val="200054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Takeaways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990600"/>
            <a:ext cx="8077200" cy="533400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By the end of class you should be able to: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Offer a loose definition of “typography” and a few CSS properties for styling it.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Offer a practical example of using pseudo-classes.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Understand 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generally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what Twitter Bootstrap is and why pre-defined CSS frameworks are powerful. 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Know how to incorporate the Twitter Bootstrap style library into your website. </a:t>
            </a:r>
          </a:p>
        </p:txBody>
      </p:sp>
    </p:spTree>
    <p:extLst>
      <p:ext uri="{BB962C8B-B14F-4D97-AF65-F5344CB8AC3E}">
        <p14:creationId xmlns:p14="http://schemas.microsoft.com/office/powerpoint/2010/main" val="242857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Class… Layout Building!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838199"/>
            <a:ext cx="5638800" cy="537837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172200" y="1371600"/>
            <a:ext cx="2819400" cy="259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54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85612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#1 – Pace is Fast!!!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That said, as instructors and TAs, we are here to help.</a:t>
            </a:r>
          </a:p>
          <a:p>
            <a:pPr marL="0" indent="0"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Share your GitHub code as you run into issues. We can let you know if you’re going in the right (or wrong) direction.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Come to office hours! We can help go over old code, offer tips on homework, or just generally give you a pep talk.</a:t>
            </a:r>
          </a:p>
          <a:p>
            <a:pPr marL="0" indent="0"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2" descr="http://m.memegen.com/ie232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886200"/>
            <a:ext cx="2351728" cy="2351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04799" y="3886200"/>
            <a:ext cx="580295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Reach out to Student Success if you’d ever like to schedule a 1-on-1 meeting.</a:t>
            </a:r>
          </a:p>
        </p:txBody>
      </p:sp>
    </p:spTree>
    <p:extLst>
      <p:ext uri="{BB962C8B-B14F-4D97-AF65-F5344CB8AC3E}">
        <p14:creationId xmlns:p14="http://schemas.microsoft.com/office/powerpoint/2010/main" val="134888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</a:t>
            </a:r>
          </a:p>
        </p:txBody>
      </p:sp>
    </p:spTree>
    <p:extLst>
      <p:ext uri="{BB962C8B-B14F-4D97-AF65-F5344CB8AC3E}">
        <p14:creationId xmlns:p14="http://schemas.microsoft.com/office/powerpoint/2010/main" val="419233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pic>
        <p:nvPicPr>
          <p:cNvPr id="7" name="Picture 2" descr="http://i0.wp.com/collegemedia.files.wordpress.com/2012/02/screen-shot-2012-02-25-at-1-26-13-pm.png?resize=500%2C37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809997"/>
            <a:ext cx="7168719" cy="5362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41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7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Advice: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While in this program, concentrate </a:t>
            </a: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your efforts on what we’re covering in class.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Books can be helpful when you are learning on your own. But in a Bootcamp like this, they can also be distracting—especially when our class is moving so quickly.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When you’re at home, focus your efforts on completing your homework, re-completing in-class exercises, and going over slides.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Invest in books and outside tutorials 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after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you finish the program.</a:t>
            </a:r>
          </a:p>
        </p:txBody>
      </p:sp>
    </p:spTree>
    <p:extLst>
      <p:ext uri="{BB962C8B-B14F-4D97-AF65-F5344CB8AC3E}">
        <p14:creationId xmlns:p14="http://schemas.microsoft.com/office/powerpoint/2010/main" val="1843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#2 – Books Please?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That said,</a:t>
            </a:r>
          </a:p>
          <a:p>
            <a:r>
              <a:rPr lang="en-US" sz="24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 you truly feel the need for outside resources…</a:t>
            </a:r>
          </a:p>
        </p:txBody>
      </p:sp>
    </p:spTree>
    <p:extLst>
      <p:ext uri="{BB962C8B-B14F-4D97-AF65-F5344CB8AC3E}">
        <p14:creationId xmlns:p14="http://schemas.microsoft.com/office/powerpoint/2010/main" val="88594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10834</TotalTime>
  <Words>1629</Words>
  <Application>Microsoft Macintosh PowerPoint</Application>
  <PresentationFormat>On-screen Show (4:3)</PresentationFormat>
  <Paragraphs>313</Paragraphs>
  <Slides>60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Calibri</vt:lpstr>
      <vt:lpstr>Calibri Light</vt:lpstr>
      <vt:lpstr>Roboto</vt:lpstr>
      <vt:lpstr>Arial</vt:lpstr>
      <vt:lpstr>UCF - Theme</vt:lpstr>
      <vt:lpstr>Rutgers - Theme</vt:lpstr>
      <vt:lpstr>UTAustin</vt:lpstr>
      <vt:lpstr>Unbranded</vt:lpstr>
      <vt:lpstr>Down and Dirty CSS</vt:lpstr>
      <vt:lpstr>A Few Admin Items…</vt:lpstr>
      <vt:lpstr>Homework is Due!</vt:lpstr>
      <vt:lpstr>Feedback #1 – Pace is Fast!!!</vt:lpstr>
      <vt:lpstr>PowerPoint Presentation</vt:lpstr>
      <vt:lpstr>PowerPoint Presentation</vt:lpstr>
      <vt:lpstr>PowerPoint Presentation</vt:lpstr>
      <vt:lpstr>PowerPoint Presentation</vt:lpstr>
      <vt:lpstr>Feedback #2 – Books Please?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Today’s Class</vt:lpstr>
      <vt:lpstr>PowerPoint Presentation</vt:lpstr>
      <vt:lpstr>CSS Typography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INSTRUCTOR DEMO!</vt:lpstr>
      <vt:lpstr>PowerPoint Presentation</vt:lpstr>
      <vt:lpstr>Pseudo Styles</vt:lpstr>
      <vt:lpstr>Pseudo Classes</vt:lpstr>
      <vt:lpstr>Button with Various States</vt:lpstr>
      <vt:lpstr>INSTRUCTOR DEMO!</vt:lpstr>
      <vt:lpstr>PowerPoint Presentation</vt:lpstr>
      <vt:lpstr>Beyond CSS Hacking</vt:lpstr>
      <vt:lpstr>Quick Refresher on HTML/CSS </vt:lpstr>
      <vt:lpstr>PowerPoint Presentation</vt:lpstr>
      <vt:lpstr>PowerPoint Presentation</vt:lpstr>
      <vt:lpstr>A Revelation…</vt:lpstr>
      <vt:lpstr>Where’s the CSS? (Instructor Demo)</vt:lpstr>
      <vt:lpstr>PowerPoint Presentation</vt:lpstr>
      <vt:lpstr>PowerPoint Presentation</vt:lpstr>
      <vt:lpstr>Powered by Bootstrap</vt:lpstr>
      <vt:lpstr>Big Deal!!!</vt:lpstr>
      <vt:lpstr>PowerPoint Presentation</vt:lpstr>
      <vt:lpstr>What is Bootstrap?</vt:lpstr>
      <vt:lpstr>PowerPoint Presentation</vt:lpstr>
      <vt:lpstr>PowerPoint Presentation</vt:lpstr>
      <vt:lpstr>PowerPoint Presentation</vt:lpstr>
      <vt:lpstr>PowerPoint Presentation</vt:lpstr>
      <vt:lpstr>Key Bootstrap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INSTRUCTOR DEMO!</vt:lpstr>
      <vt:lpstr>PowerPoint Presentation</vt:lpstr>
      <vt:lpstr>Takeaways</vt:lpstr>
      <vt:lpstr>PowerPoint Presentation</vt:lpstr>
      <vt:lpstr>Next Class… Layout Building!</vt:lpstr>
      <vt:lpstr>Questions?</vt:lpstr>
      <vt:lpstr>Homework #2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John McSwain</cp:lastModifiedBy>
  <cp:revision>1479</cp:revision>
  <cp:lastPrinted>2016-01-30T16:23:56Z</cp:lastPrinted>
  <dcterms:created xsi:type="dcterms:W3CDTF">2015-01-20T17:19:00Z</dcterms:created>
  <dcterms:modified xsi:type="dcterms:W3CDTF">2017-02-02T11:24:22Z</dcterms:modified>
</cp:coreProperties>
</file>